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69"/>
  </p:notesMasterIdLst>
  <p:sldIdLst>
    <p:sldId id="256" r:id="rId4"/>
    <p:sldId id="474" r:id="rId5"/>
    <p:sldId id="541" r:id="rId6"/>
    <p:sldId id="348" r:id="rId7"/>
    <p:sldId id="402" r:id="rId8"/>
    <p:sldId id="403" r:id="rId9"/>
    <p:sldId id="349" r:id="rId10"/>
    <p:sldId id="404" r:id="rId11"/>
    <p:sldId id="416" r:id="rId12"/>
    <p:sldId id="448" r:id="rId13"/>
    <p:sldId id="434" r:id="rId14"/>
    <p:sldId id="384" r:id="rId15"/>
    <p:sldId id="390" r:id="rId16"/>
    <p:sldId id="391" r:id="rId17"/>
    <p:sldId id="392" r:id="rId18"/>
    <p:sldId id="406" r:id="rId19"/>
    <p:sldId id="407" r:id="rId20"/>
    <p:sldId id="408" r:id="rId21"/>
    <p:sldId id="409" r:id="rId22"/>
    <p:sldId id="410" r:id="rId23"/>
    <p:sldId id="411" r:id="rId24"/>
    <p:sldId id="393" r:id="rId25"/>
    <p:sldId id="423" r:id="rId26"/>
    <p:sldId id="424" r:id="rId27"/>
    <p:sldId id="425" r:id="rId28"/>
    <p:sldId id="426" r:id="rId29"/>
    <p:sldId id="432" r:id="rId30"/>
    <p:sldId id="433" r:id="rId31"/>
    <p:sldId id="443" r:id="rId32"/>
    <p:sldId id="436" r:id="rId33"/>
    <p:sldId id="437" r:id="rId34"/>
    <p:sldId id="438" r:id="rId35"/>
    <p:sldId id="439" r:id="rId36"/>
    <p:sldId id="542" r:id="rId37"/>
    <p:sldId id="444" r:id="rId38"/>
    <p:sldId id="447" r:id="rId39"/>
    <p:sldId id="445" r:id="rId40"/>
    <p:sldId id="449" r:id="rId41"/>
    <p:sldId id="450" r:id="rId42"/>
    <p:sldId id="451" r:id="rId43"/>
    <p:sldId id="446" r:id="rId44"/>
    <p:sldId id="452" r:id="rId45"/>
    <p:sldId id="453" r:id="rId46"/>
    <p:sldId id="454" r:id="rId47"/>
    <p:sldId id="455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3" r:id="rId56"/>
    <p:sldId id="464" r:id="rId57"/>
    <p:sldId id="465" r:id="rId58"/>
    <p:sldId id="466" r:id="rId59"/>
    <p:sldId id="467" r:id="rId60"/>
    <p:sldId id="468" r:id="rId61"/>
    <p:sldId id="469" r:id="rId62"/>
    <p:sldId id="470" r:id="rId63"/>
    <p:sldId id="471" r:id="rId64"/>
    <p:sldId id="472" r:id="rId65"/>
    <p:sldId id="473" r:id="rId66"/>
    <p:sldId id="325" r:id="rId67"/>
    <p:sldId id="414" r:id="rId68"/>
  </p:sldIdLst>
  <p:sldSz cx="9144000" cy="5143500" type="screen16x9"/>
  <p:notesSz cx="6858000" cy="9144000"/>
  <p:embeddedFontLst>
    <p:embeddedFont>
      <p:font typeface="Overpass" panose="020B0604020202020204" charset="0"/>
      <p:regular r:id="rId70"/>
      <p:bold r:id="rId71"/>
      <p:italic r:id="rId72"/>
      <p:boldItalic r:id="rId73"/>
    </p:embeddedFont>
    <p:embeddedFont>
      <p:font typeface="Proxima Nova" panose="020B060402020202020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9FDC2CC-8E0C-4F1B-A786-F83C3298BEC7}">
          <p14:sldIdLst>
            <p14:sldId id="256"/>
            <p14:sldId id="474"/>
            <p14:sldId id="541"/>
            <p14:sldId id="348"/>
            <p14:sldId id="402"/>
            <p14:sldId id="403"/>
            <p14:sldId id="349"/>
            <p14:sldId id="404"/>
            <p14:sldId id="416"/>
            <p14:sldId id="448"/>
            <p14:sldId id="434"/>
            <p14:sldId id="384"/>
            <p14:sldId id="390"/>
            <p14:sldId id="391"/>
            <p14:sldId id="392"/>
            <p14:sldId id="406"/>
            <p14:sldId id="407"/>
            <p14:sldId id="408"/>
            <p14:sldId id="409"/>
            <p14:sldId id="410"/>
            <p14:sldId id="411"/>
            <p14:sldId id="393"/>
            <p14:sldId id="423"/>
            <p14:sldId id="424"/>
            <p14:sldId id="425"/>
            <p14:sldId id="426"/>
            <p14:sldId id="432"/>
            <p14:sldId id="433"/>
            <p14:sldId id="443"/>
            <p14:sldId id="436"/>
            <p14:sldId id="437"/>
            <p14:sldId id="438"/>
            <p14:sldId id="439"/>
            <p14:sldId id="542"/>
            <p14:sldId id="444"/>
            <p14:sldId id="447"/>
            <p14:sldId id="445"/>
            <p14:sldId id="449"/>
            <p14:sldId id="450"/>
            <p14:sldId id="451"/>
            <p14:sldId id="446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325"/>
            <p14:sldId id="414"/>
          </p14:sldIdLst>
        </p14:section>
        <p14:section name="Untitled Section" id="{50FB6D4F-AA79-4CBC-AED8-521ACC0BC9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733" autoAdjust="0"/>
  </p:normalViewPr>
  <p:slideViewPr>
    <p:cSldViewPr snapToGrid="0" snapToObjects="1">
      <p:cViewPr>
        <p:scale>
          <a:sx n="75" d="100"/>
          <a:sy n="75" d="100"/>
        </p:scale>
        <p:origin x="1662" y="19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font" Target="fonts/font7.fntdata"/><Relationship Id="rId7" Type="http://schemas.openxmlformats.org/officeDocument/2006/relationships/slide" Target="slides/slide4.xml"/><Relationship Id="rId71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font" Target="fonts/font5.fntdata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3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020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79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Shape 1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30308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18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3261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 Management – centralized configuration file management and deployment is a common use case</a:t>
            </a:r>
          </a:p>
          <a:p>
            <a:endParaRPr lang="en-US" dirty="0"/>
          </a:p>
          <a:p>
            <a:r>
              <a:rPr lang="en-US" dirty="0"/>
              <a:t>App Deployment – when you manage your application deployment with Ansible and manage the deployment with Tower teams are able to manage the entire application lifecycle from development to production.</a:t>
            </a:r>
          </a:p>
          <a:p>
            <a:endParaRPr lang="en-US" dirty="0"/>
          </a:p>
          <a:p>
            <a:r>
              <a:rPr lang="en-US" dirty="0"/>
              <a:t>Provisioning – Your apps have to live somewhere.  If you’re booting and kickstarting bare-metal servers or VM’s, or creating instances from templates, Ansible and Ansible Tower help streamline the process.</a:t>
            </a:r>
          </a:p>
          <a:p>
            <a:endParaRPr lang="en-US" dirty="0"/>
          </a:p>
          <a:p>
            <a:r>
              <a:rPr lang="en-US" dirty="0"/>
              <a:t>Continuous Delivery – Creating a CI/CD pipeline requires buy-in from numerous teams.  You can’t do it without a simple automation platform that everyone in your organization can use.  Ansible Playbooks keep your applications properly deployed and managed throughout their entire lifecycle</a:t>
            </a:r>
          </a:p>
          <a:p>
            <a:endParaRPr lang="en-US" dirty="0"/>
          </a:p>
          <a:p>
            <a:r>
              <a:rPr lang="en-US" dirty="0"/>
              <a:t>Security – When you define your security policy in Ansible, scanning and remediation of site-wide security policy can be integrated into other automated process and instead of being an afterthought, it’ll be integral in everything that is deployed</a:t>
            </a:r>
          </a:p>
          <a:p>
            <a:endParaRPr lang="en-US" dirty="0"/>
          </a:p>
          <a:p>
            <a:r>
              <a:rPr lang="en-US" dirty="0"/>
              <a:t>Orchestration – Configurations alone don’t define your environments.  You need to define how multiple configurations interact and ensure the disparate pieces can be managed as a whole.  Out of complexity and chaos, Ansible brings order</a:t>
            </a:r>
          </a:p>
        </p:txBody>
      </p:sp>
    </p:spTree>
    <p:extLst>
      <p:ext uri="{BB962C8B-B14F-4D97-AF65-F5344CB8AC3E}">
        <p14:creationId xmlns:p14="http://schemas.microsoft.com/office/powerpoint/2010/main" val="30711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69871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24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0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30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1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genda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2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3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4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5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6"/>
          </p:nvPr>
        </p:nvSpPr>
        <p:spPr>
          <a:xfrm>
            <a:off x="8266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7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8"/>
          </p:nvPr>
        </p:nvSpPr>
        <p:spPr>
          <a:xfrm>
            <a:off x="46309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9"/>
          </p:nvPr>
        </p:nvSpPr>
        <p:spPr>
          <a:xfrm>
            <a:off x="8266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3"/>
          </p:nvPr>
        </p:nvSpPr>
        <p:spPr>
          <a:xfrm>
            <a:off x="8266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4"/>
          </p:nvPr>
        </p:nvSpPr>
        <p:spPr>
          <a:xfrm>
            <a:off x="46309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5"/>
          </p:nvPr>
        </p:nvSpPr>
        <p:spPr>
          <a:xfrm>
            <a:off x="46309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6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7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8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9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20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26700" y="1241651"/>
            <a:ext cx="7490700" cy="306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graphic righ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26700" y="1244925"/>
            <a:ext cx="3585000" cy="3211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left, text righ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32350" y="1244925"/>
            <a:ext cx="3585000" cy="320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graphic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3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4968475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968350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3"/>
          </p:nvPr>
        </p:nvSpPr>
        <p:spPr>
          <a:xfrm>
            <a:off x="826650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4"/>
          </p:nvPr>
        </p:nvSpPr>
        <p:spPr>
          <a:xfrm>
            <a:off x="826525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graphic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826650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3"/>
          </p:nvPr>
        </p:nvSpPr>
        <p:spPr>
          <a:xfrm>
            <a:off x="34676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"/>
          </p:nvPr>
        </p:nvSpPr>
        <p:spPr>
          <a:xfrm>
            <a:off x="34676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5"/>
          </p:nvPr>
        </p:nvSpPr>
        <p:spPr>
          <a:xfrm>
            <a:off x="61087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6"/>
          </p:nvPr>
        </p:nvSpPr>
        <p:spPr>
          <a:xfrm>
            <a:off x="61087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3"/>
          </p:nvPr>
        </p:nvSpPr>
        <p:spPr>
          <a:xfrm>
            <a:off x="34676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4"/>
          </p:nvPr>
        </p:nvSpPr>
        <p:spPr>
          <a:xfrm>
            <a:off x="34676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5"/>
          </p:nvPr>
        </p:nvSpPr>
        <p:spPr>
          <a:xfrm>
            <a:off x="61087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6"/>
          </p:nvPr>
        </p:nvSpPr>
        <p:spPr>
          <a:xfrm>
            <a:off x="61087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graphic bot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26650" y="1554318"/>
            <a:ext cx="7490700" cy="39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top, text bot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logos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top, text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26650" y="3738062"/>
            <a:ext cx="7490700" cy="715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logos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file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2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3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4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06" name="Shape 206" descr="social_google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 descr="social_linkedi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 descr="social_youtube-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50" y="4196887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 descr="social_facebook-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 descr="social_twitter-0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125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814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26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92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370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ru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26650" y="1360218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" name="Shape 53" descr="logo_interior_black.png"/>
          <p:cNvPicPr preferRelativeResize="0"/>
          <p:nvPr/>
        </p:nvPicPr>
        <p:blipFill rotWithShape="1">
          <a:blip r:embed="rId24">
            <a:alphaModFix/>
          </a:blip>
          <a:srcRect t="396" b="386"/>
          <a:stretch/>
        </p:blipFill>
        <p:spPr>
          <a:xfrm>
            <a:off x="8327450" y="4819525"/>
            <a:ext cx="654674" cy="2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3361500" y="4733950"/>
            <a:ext cx="2421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DISTRIBUTION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 descr="logo_lar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000" y="1505843"/>
            <a:ext cx="1455249" cy="4705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releases.ansible.com/ansible-tower/setup-bundle/ansible-tower-setup-bundle-latest.el7.tar.gz" TargetMode="Externa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9.emf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821825" y="2062455"/>
            <a:ext cx="5943600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Ansible and Ansible Tower</a:t>
            </a:r>
            <a:endParaRPr lang="en" dirty="0"/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2"/>
          </p:nvPr>
        </p:nvSpPr>
        <p:spPr>
          <a:xfrm>
            <a:off x="1821825" y="2783598"/>
            <a:ext cx="4572000" cy="1562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Jim Garrett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Senior Solution Architect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jgarrett@redhat.com</a:t>
            </a:r>
          </a:p>
          <a:p>
            <a:pPr lvl="0" rtl="0">
              <a:spcBef>
                <a:spcPts val="0"/>
              </a:spcBef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774C5D-FC8A-4363-8947-013264942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650" y="1866507"/>
            <a:ext cx="7490700" cy="1410486"/>
          </a:xfrm>
        </p:spPr>
        <p:txBody>
          <a:bodyPr/>
          <a:lstStyle/>
          <a:p>
            <a:pPr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https://github.com/jimgarrett123/ansible-workshop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9A292-054F-4FA1-AE12-BCA46453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Location</a:t>
            </a:r>
          </a:p>
        </p:txBody>
      </p:sp>
    </p:spTree>
    <p:extLst>
      <p:ext uri="{BB962C8B-B14F-4D97-AF65-F5344CB8AC3E}">
        <p14:creationId xmlns:p14="http://schemas.microsoft.com/office/powerpoint/2010/main" val="94036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1 : </a:t>
            </a:r>
            <a:r>
              <a:rPr lang="en-US" sz="4000" dirty="0" err="1"/>
              <a:t>Ansible_Install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761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51246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– Command Line</a:t>
            </a:r>
          </a:p>
        </p:txBody>
      </p:sp>
      <p:pic>
        <p:nvPicPr>
          <p:cNvPr id="49" name="Shape 485"/>
          <p:cNvPicPr preferRelativeResize="0"/>
          <p:nvPr/>
        </p:nvPicPr>
        <p:blipFill rotWithShape="1">
          <a:blip r:embed="rId2">
            <a:alphaModFix/>
          </a:blip>
          <a:srcRect t="5970"/>
          <a:stretch/>
        </p:blipFill>
        <p:spPr>
          <a:xfrm>
            <a:off x="170822" y="608967"/>
            <a:ext cx="8802356" cy="40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CEB77D-F168-4659-891F-32F9F499EE54}"/>
              </a:ext>
            </a:extLst>
          </p:cNvPr>
          <p:cNvSpPr txBox="1"/>
          <p:nvPr/>
        </p:nvSpPr>
        <p:spPr>
          <a:xfrm>
            <a:off x="2762851" y="397850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146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44212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- playbook</a:t>
            </a:r>
          </a:p>
        </p:txBody>
      </p:sp>
      <p:pic>
        <p:nvPicPr>
          <p:cNvPr id="4" name="Shape 494"/>
          <p:cNvPicPr preferRelativeResize="0"/>
          <p:nvPr/>
        </p:nvPicPr>
        <p:blipFill rotWithShape="1">
          <a:blip r:embed="rId3">
            <a:alphaModFix/>
          </a:blip>
          <a:srcRect t="8981" b="9365"/>
          <a:stretch/>
        </p:blipFill>
        <p:spPr>
          <a:xfrm>
            <a:off x="0" y="449663"/>
            <a:ext cx="9144000" cy="37702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278F63-AFA3-43E6-A59B-20A54A8802C7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046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Inventory file example</a:t>
            </a:r>
          </a:p>
        </p:txBody>
      </p:sp>
      <p:sp>
        <p:nvSpPr>
          <p:cNvPr id="5" name="Shape 503"/>
          <p:cNvSpPr txBox="1">
            <a:spLocks/>
          </p:cNvSpPr>
          <p:nvPr/>
        </p:nvSpPr>
        <p:spPr>
          <a:xfrm>
            <a:off x="1371600" y="1371601"/>
            <a:ext cx="5943600" cy="3257550"/>
          </a:xfrm>
          <a:prstGeom prst="rect">
            <a:avLst/>
          </a:prstGeom>
          <a:noFill/>
          <a:ln>
            <a:noFill/>
          </a:ln>
        </p:spPr>
        <p:txBody>
          <a:bodyPr lIns="114038" tIns="114038" rIns="114038" bIns="114038" anchor="t" anchorCtr="0">
            <a:noAutofit/>
          </a:bodyPr>
          <a:lstStyle>
            <a:lvl1pPr marL="342891" indent="-342891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32" indent="-28574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2971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160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349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r>
              <a:rPr lang="en" sz="1800" b="1" dirty="0">
                <a:solidFill>
                  <a:srgbClr val="404040"/>
                </a:solidFill>
              </a:rPr>
              <a:t>[web]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r2d2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c3po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[dbservers]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mysql.example.com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postgre.example.com</a:t>
            </a:r>
          </a:p>
        </p:txBody>
      </p:sp>
      <p:pic>
        <p:nvPicPr>
          <p:cNvPr id="4" name="Shape 5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4075" y="1389889"/>
            <a:ext cx="3213783" cy="2197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50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27780"/>
            <a:ext cx="5829300" cy="594519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695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0FD18899-9407-4D49-83A8-37DCC3F6F9A7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150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  <a:endParaRPr lang="en-US" sz="1500" dirty="0">
              <a:solidFill>
                <a:schemeClr val="accent6"/>
              </a:solidFill>
              <a:ea typeface="+mj-ea"/>
              <a:cs typeface="+mj-cs"/>
            </a:endParaRP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6C348D2B-FDE7-4791-BC4E-784276C7ACA9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web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3417075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ED5E3EE-AFEE-4C63-A007-CEDE4359A3E7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150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  <a:endParaRPr lang="en-US" sz="1500" dirty="0">
              <a:solidFill>
                <a:schemeClr val="accent6"/>
              </a:solidFill>
              <a:ea typeface="+mj-ea"/>
              <a:cs typeface="+mj-cs"/>
            </a:endParaRP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5C90719C-2CAB-44BF-9696-E54C3C52BA06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200818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D11209C7-0D62-430A-9A17-E9A3660445CA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150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  <a:endParaRPr lang="en-US" sz="1500" dirty="0">
              <a:solidFill>
                <a:schemeClr val="accent6"/>
              </a:solidFill>
              <a:ea typeface="+mj-ea"/>
              <a:cs typeface="+mj-cs"/>
            </a:endParaRP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EC4B5020-7A99-48F0-BB01-1DC520015F86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731601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E5CD65A-A201-428E-BCBF-B7A87BC16EB4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150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  <a:endParaRPr lang="en-US" sz="1500" dirty="0">
              <a:solidFill>
                <a:schemeClr val="accent6"/>
              </a:solidFill>
              <a:ea typeface="+mj-ea"/>
              <a:cs typeface="+mj-cs"/>
            </a:endParaRP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95063571-9585-4A87-B060-F2353CAEA703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install httpd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375050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207649" y="26484"/>
            <a:ext cx="6516853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You Will Learn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Ansible and The Ansible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Ansible Works and its Key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Ad-Hoc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Playbook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Reuse and Redistribution of Ansible Content with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Ansible Tower</a:t>
            </a:r>
          </a:p>
        </p:txBody>
      </p:sp>
    </p:spTree>
    <p:extLst>
      <p:ext uri="{BB962C8B-B14F-4D97-AF65-F5344CB8AC3E}">
        <p14:creationId xmlns:p14="http://schemas.microsoft.com/office/powerpoint/2010/main" val="25910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62809491-656D-4416-88EC-F8594480AB54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150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  <a:endParaRPr lang="en-US" sz="1500" dirty="0">
              <a:solidFill>
                <a:schemeClr val="accent6"/>
              </a:solidFill>
              <a:ea typeface="+mj-ea"/>
              <a:cs typeface="+mj-cs"/>
            </a:endParaRP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94D3CA26-C689-417A-B843-6AC029B753FF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write the apache config file</a:t>
            </a: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3839431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C1345E2-4CEC-42BE-B335-DB8B18C849FD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150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  <a:endParaRPr lang="en-US" sz="1500" dirty="0">
              <a:solidFill>
                <a:schemeClr val="accent6"/>
              </a:solidFill>
              <a:ea typeface="+mj-ea"/>
              <a:cs typeface="+mj-cs"/>
            </a:endParaRPr>
          </a:p>
        </p:txBody>
      </p:sp>
      <p:sp>
        <p:nvSpPr>
          <p:cNvPr id="8" name="Shape 510">
            <a:extLst>
              <a:ext uri="{FF2B5EF4-FFF2-40B4-BE49-F238E27FC236}">
                <a16:creationId xmlns:a16="http://schemas.microsoft.com/office/drawing/2014/main" id="{944BC312-6806-410A-955B-1226A0F6EF49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start httpd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164256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-68580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at scale</a:t>
            </a:r>
          </a:p>
        </p:txBody>
      </p:sp>
      <p:pic>
        <p:nvPicPr>
          <p:cNvPr id="5" name="Shape 519" descr="43-ansible-multi-node-deployment-workflow2.png"/>
          <p:cNvPicPr preferRelativeResize="0"/>
          <p:nvPr/>
        </p:nvPicPr>
        <p:blipFill rotWithShape="1">
          <a:blip r:embed="rId3">
            <a:alphaModFix/>
          </a:blip>
          <a:srcRect l="-4960" r="4960"/>
          <a:stretch/>
        </p:blipFill>
        <p:spPr>
          <a:xfrm>
            <a:off x="-391886" y="342900"/>
            <a:ext cx="9535886" cy="395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8D648-867B-4763-BD31-202C77B80555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2857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D9B1F-502B-45F9-B1C6-92BDD7CE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40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AD339-71BC-4E73-8C62-EB14B70F8506}"/>
              </a:ext>
            </a:extLst>
          </p:cNvPr>
          <p:cNvSpPr txBox="1"/>
          <p:nvPr/>
        </p:nvSpPr>
        <p:spPr>
          <a:xfrm>
            <a:off x="2762851" y="424011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1527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6BBF5-657F-444B-BC55-40B3DA76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299"/>
            <a:ext cx="9144000" cy="39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9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0656-AC32-4B31-96A2-0FE556B1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037"/>
            <a:ext cx="12776200" cy="528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0308D-D354-425A-AF28-5A7694FC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5" y="170330"/>
            <a:ext cx="7205469" cy="44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5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0B689E-C403-494A-8DFA-568C84FD6777}"/>
              </a:ext>
            </a:extLst>
          </p:cNvPr>
          <p:cNvSpPr txBox="1"/>
          <p:nvPr/>
        </p:nvSpPr>
        <p:spPr>
          <a:xfrm>
            <a:off x="228600" y="99367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AD-Hoc Commands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811D0-DDDB-4D01-B24A-9DAE9B3F3C33}"/>
              </a:ext>
            </a:extLst>
          </p:cNvPr>
          <p:cNvSpPr txBox="1"/>
          <p:nvPr/>
        </p:nvSpPr>
        <p:spPr>
          <a:xfrm>
            <a:off x="228600" y="812800"/>
            <a:ext cx="79880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# Check all my inventory hosts are ready to be managed</a:t>
            </a:r>
          </a:p>
          <a:p>
            <a:r>
              <a:rPr lang="en-US" sz="2400" dirty="0">
                <a:solidFill>
                  <a:srgbClr val="FF0000"/>
                </a:solidFill>
              </a:rPr>
              <a:t>$ ansible all –m ping</a:t>
            </a:r>
          </a:p>
          <a:p>
            <a:endParaRPr lang="en-US" sz="2400" dirty="0"/>
          </a:p>
          <a:p>
            <a:r>
              <a:rPr lang="en-US" sz="2400" dirty="0"/>
              <a:t># Collect and Display discovered facts for localhost</a:t>
            </a:r>
          </a:p>
          <a:p>
            <a:r>
              <a:rPr lang="en-US" sz="2400" dirty="0">
                <a:solidFill>
                  <a:srgbClr val="FF0000"/>
                </a:solidFill>
              </a:rPr>
              <a:t>$ ansible localhost –m setup</a:t>
            </a:r>
          </a:p>
          <a:p>
            <a:endParaRPr lang="en-US" sz="2400" dirty="0"/>
          </a:p>
          <a:p>
            <a:r>
              <a:rPr lang="en-US" sz="2400" dirty="0"/>
              <a:t># run the uptime command on all hosts in the WEB group</a:t>
            </a:r>
          </a:p>
          <a:p>
            <a:r>
              <a:rPr lang="en-US" sz="2400" dirty="0">
                <a:solidFill>
                  <a:srgbClr val="FF0000"/>
                </a:solidFill>
              </a:rPr>
              <a:t>$ ansible web –m command –a “uptime”</a:t>
            </a:r>
          </a:p>
        </p:txBody>
      </p:sp>
    </p:spTree>
    <p:extLst>
      <p:ext uri="{BB962C8B-B14F-4D97-AF65-F5344CB8AC3E}">
        <p14:creationId xmlns:p14="http://schemas.microsoft.com/office/powerpoint/2010/main" val="10880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516464-F4C9-4497-AF50-DC7E87BFA7AF}"/>
              </a:ext>
            </a:extLst>
          </p:cNvPr>
          <p:cNvSpPr txBox="1"/>
          <p:nvPr/>
        </p:nvSpPr>
        <p:spPr>
          <a:xfrm>
            <a:off x="228600" y="99367"/>
            <a:ext cx="3796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Sidebar: Discovered Facts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D0F24-92E5-4205-9913-A9A91DB30FB4}"/>
              </a:ext>
            </a:extLst>
          </p:cNvPr>
          <p:cNvSpPr txBox="1"/>
          <p:nvPr/>
        </p:nvSpPr>
        <p:spPr>
          <a:xfrm>
            <a:off x="368301" y="685800"/>
            <a:ext cx="852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Facts are bits of information derived from examining a host system, these are stored as variables for later use in the play.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2B397-EA4B-4FF3-A788-E0C6A1F25278}"/>
              </a:ext>
            </a:extLst>
          </p:cNvPr>
          <p:cNvSpPr txBox="1"/>
          <p:nvPr/>
        </p:nvSpPr>
        <p:spPr>
          <a:xfrm>
            <a:off x="469900" y="1473200"/>
            <a:ext cx="481734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$ ansible localhost –m setup</a:t>
            </a:r>
          </a:p>
          <a:p>
            <a:r>
              <a:rPr lang="en-US" sz="2000" dirty="0"/>
              <a:t>localhost | success &gt;&gt; {</a:t>
            </a:r>
          </a:p>
          <a:p>
            <a:r>
              <a:rPr lang="en-US" sz="2000" dirty="0"/>
              <a:t>   “</a:t>
            </a:r>
            <a:r>
              <a:rPr lang="en-US" sz="2000" dirty="0" err="1"/>
              <a:t>ansible_facts</a:t>
            </a:r>
            <a:r>
              <a:rPr lang="en-US" sz="2000" dirty="0"/>
              <a:t>”: {</a:t>
            </a:r>
          </a:p>
          <a:p>
            <a:r>
              <a:rPr lang="en-US" sz="2000" dirty="0"/>
              <a:t>      “ansible_default_ipv4”: {</a:t>
            </a:r>
          </a:p>
          <a:p>
            <a:r>
              <a:rPr lang="en-US" sz="2000" dirty="0"/>
              <a:t>         “address”: “192.168.1.27”,</a:t>
            </a:r>
          </a:p>
          <a:p>
            <a:r>
              <a:rPr lang="en-US" sz="2000" dirty="0"/>
              <a:t>         “alias”: “wlan0”,</a:t>
            </a:r>
          </a:p>
          <a:p>
            <a:r>
              <a:rPr lang="en-US" sz="2000" dirty="0"/>
              <a:t>         “gateway: “192.168.1.1”,</a:t>
            </a:r>
          </a:p>
          <a:p>
            <a:r>
              <a:rPr lang="en-US" sz="2000" dirty="0"/>
              <a:t>         “interface: “wlan0”,</a:t>
            </a:r>
          </a:p>
          <a:p>
            <a:r>
              <a:rPr lang="en-US" sz="2000" dirty="0"/>
              <a:t>         </a:t>
            </a:r>
            <a:r>
              <a:rPr lang="en-US" sz="2000" dirty="0">
                <a:solidFill>
                  <a:srgbClr val="FF0000"/>
                </a:solidFill>
              </a:rPr>
              <a:t>“</a:t>
            </a:r>
            <a:r>
              <a:rPr lang="en-US" sz="2000" dirty="0" err="1">
                <a:solidFill>
                  <a:srgbClr val="FF0000"/>
                </a:solidFill>
              </a:rPr>
              <a:t>macaddress</a:t>
            </a:r>
            <a:r>
              <a:rPr lang="en-US" sz="2000" dirty="0">
                <a:solidFill>
                  <a:srgbClr val="FF0000"/>
                </a:solidFill>
              </a:rPr>
              <a:t>”: “c4:85:08:3b:a9:16”,</a:t>
            </a:r>
          </a:p>
          <a:p>
            <a:r>
              <a:rPr lang="en-US" sz="2000" dirty="0"/>
              <a:t>         .</a:t>
            </a:r>
          </a:p>
          <a:p>
            <a:r>
              <a:rPr lang="en-US" sz="2000" dirty="0"/>
              <a:t>         .</a:t>
            </a:r>
          </a:p>
        </p:txBody>
      </p:sp>
    </p:spTree>
    <p:extLst>
      <p:ext uri="{BB962C8B-B14F-4D97-AF65-F5344CB8AC3E}">
        <p14:creationId xmlns:p14="http://schemas.microsoft.com/office/powerpoint/2010/main" val="2064288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2 :</a:t>
            </a:r>
            <a:r>
              <a:rPr lang="en-US" sz="4000" dirty="0" err="1"/>
              <a:t>Adhoc_Commands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31712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51FDCC-E35E-4CFE-BF5C-8C9AA0D1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8" y="78874"/>
            <a:ext cx="8937343" cy="4674101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140669D5-52E6-4A38-A2D7-077C905D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8" y="0"/>
            <a:ext cx="7772400" cy="1028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32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32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D4496-6D59-4CF6-B195-00C826E954BE}"/>
              </a:ext>
            </a:extLst>
          </p:cNvPr>
          <p:cNvSpPr txBox="1"/>
          <p:nvPr/>
        </p:nvSpPr>
        <p:spPr>
          <a:xfrm>
            <a:off x="362607" y="1497724"/>
            <a:ext cx="483658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Automation Engine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IT Infrastructure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Networks - F5, Arista, Cisco,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Juniper, Open </a:t>
            </a:r>
            <a:r>
              <a:rPr lang="en-US" sz="2800" dirty="0" err="1">
                <a:solidFill>
                  <a:srgbClr val="FF0000"/>
                </a:solidFill>
              </a:rPr>
              <a:t>Vswitch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VYOS, others</a:t>
            </a:r>
          </a:p>
        </p:txBody>
      </p:sp>
    </p:spTree>
    <p:extLst>
      <p:ext uri="{BB962C8B-B14F-4D97-AF65-F5344CB8AC3E}">
        <p14:creationId xmlns:p14="http://schemas.microsoft.com/office/powerpoint/2010/main" val="18906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59A7F-7E6D-4B0B-9E2F-7F095152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255"/>
            <a:ext cx="9144000" cy="41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26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C3AFB-0ED7-4F47-BE24-6D3D248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379"/>
            <a:ext cx="9144000" cy="35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1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2F47D-C7F9-448B-8B6C-0220DAB4597F}"/>
              </a:ext>
            </a:extLst>
          </p:cNvPr>
          <p:cNvSpPr txBox="1"/>
          <p:nvPr/>
        </p:nvSpPr>
        <p:spPr>
          <a:xfrm>
            <a:off x="215900" y="88900"/>
            <a:ext cx="2993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Example Tasks in a Play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29837-A3DF-4057-86E9-9AB814543115}"/>
              </a:ext>
            </a:extLst>
          </p:cNvPr>
          <p:cNvSpPr txBox="1"/>
          <p:nvPr/>
        </p:nvSpPr>
        <p:spPr>
          <a:xfrm>
            <a:off x="330200" y="558800"/>
            <a:ext cx="7797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tasks: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name: </a:t>
            </a:r>
            <a:r>
              <a:rPr lang="en-US" sz="1800" dirty="0">
                <a:solidFill>
                  <a:srgbClr val="FF0000"/>
                </a:solidFill>
              </a:rPr>
              <a:t>Ensure httpd package is present</a:t>
            </a:r>
          </a:p>
          <a:p>
            <a:r>
              <a:rPr lang="en-US" sz="1800" dirty="0"/>
              <a:t>     yum:</a:t>
            </a:r>
          </a:p>
          <a:p>
            <a:r>
              <a:rPr lang="en-US" sz="1800" dirty="0"/>
              <a:t>         name: httpd</a:t>
            </a:r>
          </a:p>
          <a:p>
            <a:r>
              <a:rPr lang="en-US" sz="1800" dirty="0"/>
              <a:t>         state: latest</a:t>
            </a:r>
          </a:p>
          <a:p>
            <a:pPr marL="342900" indent="-342900">
              <a:buFontTx/>
              <a:buChar char="-"/>
            </a:pPr>
            <a:endParaRPr lang="en-US" sz="1800" dirty="0"/>
          </a:p>
          <a:p>
            <a:pPr marL="342900" indent="-342900">
              <a:buFontTx/>
              <a:buChar char="-"/>
            </a:pPr>
            <a:r>
              <a:rPr lang="en-US" sz="1800" dirty="0"/>
              <a:t>name:</a:t>
            </a:r>
            <a:r>
              <a:rPr lang="en-US" sz="1800" dirty="0">
                <a:solidFill>
                  <a:srgbClr val="FF0000"/>
                </a:solidFill>
              </a:rPr>
              <a:t> Ensure latest index.html is present</a:t>
            </a:r>
          </a:p>
          <a:p>
            <a:r>
              <a:rPr lang="en-US" sz="1800" dirty="0"/>
              <a:t>     copy:</a:t>
            </a:r>
          </a:p>
          <a:p>
            <a:r>
              <a:rPr lang="en-US" sz="1800" dirty="0"/>
              <a:t>         </a:t>
            </a:r>
            <a:r>
              <a:rPr lang="en-US" sz="1800" dirty="0" err="1"/>
              <a:t>src</a:t>
            </a:r>
            <a:r>
              <a:rPr lang="en-US" sz="1800" dirty="0"/>
              <a:t>: files/index.html</a:t>
            </a:r>
          </a:p>
          <a:p>
            <a:r>
              <a:rPr lang="en-US" sz="1800" dirty="0"/>
              <a:t>         </a:t>
            </a:r>
            <a:r>
              <a:rPr lang="en-US" sz="1800" dirty="0" err="1"/>
              <a:t>dest</a:t>
            </a:r>
            <a:r>
              <a:rPr lang="en-US" sz="1800" dirty="0"/>
              <a:t>: /var/www/html</a:t>
            </a:r>
          </a:p>
          <a:p>
            <a:endParaRPr lang="en-US" sz="1800" dirty="0"/>
          </a:p>
          <a:p>
            <a:pPr marL="342900" indent="-342900">
              <a:buFontTx/>
              <a:buChar char="-"/>
            </a:pPr>
            <a:r>
              <a:rPr lang="en-US" sz="1800" dirty="0"/>
              <a:t>name: </a:t>
            </a:r>
            <a:r>
              <a:rPr lang="en-US" sz="1800" dirty="0">
                <a:solidFill>
                  <a:srgbClr val="FF0000"/>
                </a:solidFill>
              </a:rPr>
              <a:t>Restart httpd</a:t>
            </a:r>
          </a:p>
          <a:p>
            <a:r>
              <a:rPr lang="en-US" sz="1800" dirty="0"/>
              <a:t>     service:</a:t>
            </a:r>
          </a:p>
          <a:p>
            <a:r>
              <a:rPr lang="en-US" sz="1800" dirty="0"/>
              <a:t>         name: httpd</a:t>
            </a:r>
          </a:p>
          <a:p>
            <a:r>
              <a:rPr lang="en-US" sz="1800" dirty="0"/>
              <a:t>         state: restarted</a:t>
            </a:r>
          </a:p>
        </p:txBody>
      </p:sp>
    </p:spTree>
    <p:extLst>
      <p:ext uri="{BB962C8B-B14F-4D97-AF65-F5344CB8AC3E}">
        <p14:creationId xmlns:p14="http://schemas.microsoft.com/office/powerpoint/2010/main" val="3341276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722E1-C03A-4627-B374-D4821F09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832"/>
            <a:ext cx="9144000" cy="24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53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2F47D-C7F9-448B-8B6C-0220DAB4597F}"/>
              </a:ext>
            </a:extLst>
          </p:cNvPr>
          <p:cNvSpPr txBox="1"/>
          <p:nvPr/>
        </p:nvSpPr>
        <p:spPr>
          <a:xfrm>
            <a:off x="215900" y="88900"/>
            <a:ext cx="3834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Example Handler Task in a Play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29837-A3DF-4057-86E9-9AB814543115}"/>
              </a:ext>
            </a:extLst>
          </p:cNvPr>
          <p:cNvSpPr txBox="1"/>
          <p:nvPr/>
        </p:nvSpPr>
        <p:spPr>
          <a:xfrm>
            <a:off x="330200" y="558800"/>
            <a:ext cx="77978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tasks: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name: </a:t>
            </a:r>
            <a:r>
              <a:rPr lang="en-US" sz="1600" dirty="0">
                <a:solidFill>
                  <a:srgbClr val="FF0000"/>
                </a:solidFill>
              </a:rPr>
              <a:t>Ensure httpd package is present</a:t>
            </a:r>
          </a:p>
          <a:p>
            <a:r>
              <a:rPr lang="en-US" sz="1600" dirty="0"/>
              <a:t>     yum:</a:t>
            </a:r>
          </a:p>
          <a:p>
            <a:r>
              <a:rPr lang="en-US" sz="1600" dirty="0"/>
              <a:t>         name: httpd</a:t>
            </a:r>
          </a:p>
          <a:p>
            <a:r>
              <a:rPr lang="en-US" sz="1600" dirty="0"/>
              <a:t>         state: latest</a:t>
            </a:r>
          </a:p>
          <a:p>
            <a:r>
              <a:rPr lang="en-US" sz="1600" dirty="0"/>
              <a:t>     notify: </a:t>
            </a:r>
            <a:r>
              <a:rPr lang="en-US" sz="1600" dirty="0" err="1">
                <a:solidFill>
                  <a:srgbClr val="FF0000"/>
                </a:solidFill>
              </a:rPr>
              <a:t>restart_httpd</a:t>
            </a:r>
            <a:endParaRPr lang="en-US" sz="1600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endParaRPr lang="en-US" sz="1600" dirty="0"/>
          </a:p>
          <a:p>
            <a:pPr marL="342900" indent="-342900">
              <a:buFontTx/>
              <a:buChar char="-"/>
            </a:pPr>
            <a:r>
              <a:rPr lang="en-US" sz="1600" dirty="0"/>
              <a:t>name:</a:t>
            </a:r>
            <a:r>
              <a:rPr lang="en-US" sz="1600" dirty="0">
                <a:solidFill>
                  <a:srgbClr val="FF0000"/>
                </a:solidFill>
              </a:rPr>
              <a:t> Ensure latest index.html is present</a:t>
            </a:r>
          </a:p>
          <a:p>
            <a:r>
              <a:rPr lang="en-US" sz="1600" dirty="0"/>
              <a:t>     copy:</a:t>
            </a:r>
          </a:p>
          <a:p>
            <a:r>
              <a:rPr lang="en-US" sz="1600" dirty="0"/>
              <a:t>         </a:t>
            </a:r>
            <a:r>
              <a:rPr lang="en-US" sz="1600" dirty="0" err="1"/>
              <a:t>src</a:t>
            </a:r>
            <a:r>
              <a:rPr lang="en-US" sz="1600" dirty="0"/>
              <a:t>: files/index.html</a:t>
            </a:r>
          </a:p>
          <a:p>
            <a:r>
              <a:rPr lang="en-US" sz="1600" dirty="0"/>
              <a:t>         </a:t>
            </a:r>
            <a:r>
              <a:rPr lang="en-US" sz="1600" dirty="0" err="1"/>
              <a:t>dest</a:t>
            </a:r>
            <a:r>
              <a:rPr lang="en-US" sz="1600" dirty="0"/>
              <a:t>: /var/www/html</a:t>
            </a:r>
          </a:p>
          <a:p>
            <a:endParaRPr lang="en-US" sz="1600" dirty="0"/>
          </a:p>
          <a:p>
            <a:r>
              <a:rPr lang="en-US" sz="1600" dirty="0"/>
              <a:t>handlers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name: </a:t>
            </a:r>
            <a:r>
              <a:rPr lang="en-US" sz="1600" dirty="0" err="1">
                <a:solidFill>
                  <a:srgbClr val="FF0000"/>
                </a:solidFill>
              </a:rPr>
              <a:t>restart_httpd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/>
              <a:t>     service:</a:t>
            </a:r>
          </a:p>
          <a:p>
            <a:r>
              <a:rPr lang="en-US" sz="1600" dirty="0"/>
              <a:t>         name: httpd</a:t>
            </a:r>
          </a:p>
          <a:p>
            <a:r>
              <a:rPr lang="en-US" sz="1600" dirty="0"/>
              <a:t>         state: restarted</a:t>
            </a:r>
          </a:p>
        </p:txBody>
      </p:sp>
    </p:spTree>
    <p:extLst>
      <p:ext uri="{BB962C8B-B14F-4D97-AF65-F5344CB8AC3E}">
        <p14:creationId xmlns:p14="http://schemas.microsoft.com/office/powerpoint/2010/main" val="2386487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3 : </a:t>
            </a:r>
            <a:r>
              <a:rPr lang="en-US" sz="4000" dirty="0" err="1"/>
              <a:t>Simple_Playbook</a:t>
            </a:r>
            <a:r>
              <a:rPr lang="en-US" sz="4000" dirty="0"/>
              <a:t> (</a:t>
            </a:r>
            <a:r>
              <a:rPr lang="en-US" sz="4000" dirty="0" err="1"/>
              <a:t>nginx</a:t>
            </a:r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2763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7F0A8A-814E-4F60-A78B-A5F9378F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72"/>
            <a:ext cx="9144000" cy="39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03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4 : </a:t>
            </a:r>
            <a:r>
              <a:rPr lang="en-US" sz="4000" dirty="0" err="1"/>
              <a:t>Basic_Playbook</a:t>
            </a:r>
            <a:r>
              <a:rPr lang="en-US" sz="4000" dirty="0"/>
              <a:t> (a more practical playbook)</a:t>
            </a:r>
          </a:p>
        </p:txBody>
      </p:sp>
    </p:spTree>
    <p:extLst>
      <p:ext uri="{BB962C8B-B14F-4D97-AF65-F5344CB8AC3E}">
        <p14:creationId xmlns:p14="http://schemas.microsoft.com/office/powerpoint/2010/main" val="1755815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C9FC0-9961-4668-99AA-72212C101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401" y="819620"/>
            <a:ext cx="8651631" cy="3822718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Roles are a packages of closely related Ansible content that can be shared more easily than plays alone.</a:t>
            </a:r>
          </a:p>
          <a:p>
            <a:pPr>
              <a:buNone/>
            </a:pPr>
            <a:endParaRPr lang="en-US" sz="2000" dirty="0"/>
          </a:p>
          <a:p>
            <a:pPr marL="342900" indent="-342900"/>
            <a:r>
              <a:rPr lang="en-US" sz="2000" dirty="0"/>
              <a:t>Improves readability and maintainability of complex plays</a:t>
            </a:r>
          </a:p>
          <a:p>
            <a:pPr marL="342900" indent="-342900"/>
            <a:r>
              <a:rPr lang="en-US" sz="2000" dirty="0"/>
              <a:t>Eases sharing, reuse and standardization of automation processes</a:t>
            </a:r>
          </a:p>
          <a:p>
            <a:pPr marL="342900" indent="-342900"/>
            <a:r>
              <a:rPr lang="en-US" sz="2000" dirty="0"/>
              <a:t>Enables Ansible content to exist independently of playbooks, projects -- even organizations</a:t>
            </a:r>
          </a:p>
          <a:p>
            <a:pPr marL="342900" indent="-342900"/>
            <a:r>
              <a:rPr lang="en-US" sz="2000" dirty="0"/>
              <a:t>Provides functional conveniences such as file path resolution and default values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1F53C-D140-47C6-9C2F-DB4BC138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43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A20B5-7BA7-4F4A-8EF2-21B19034F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6270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C66EFD-DE66-457B-86BF-F8E95C2636B4}"/>
              </a:ext>
            </a:extLst>
          </p:cNvPr>
          <p:cNvSpPr txBox="1"/>
          <p:nvPr/>
        </p:nvSpPr>
        <p:spPr>
          <a:xfrm>
            <a:off x="584200" y="774700"/>
            <a:ext cx="178927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site.yml</a:t>
            </a:r>
            <a:endParaRPr lang="en-US" sz="2000" dirty="0"/>
          </a:p>
          <a:p>
            <a:r>
              <a:rPr lang="en-US" sz="2000" dirty="0"/>
              <a:t>roles/</a:t>
            </a:r>
          </a:p>
          <a:p>
            <a:r>
              <a:rPr lang="en-US" sz="2000" dirty="0"/>
              <a:t>   common/</a:t>
            </a:r>
          </a:p>
          <a:p>
            <a:r>
              <a:rPr lang="en-US" sz="2000" dirty="0"/>
              <a:t>      files/</a:t>
            </a:r>
          </a:p>
          <a:p>
            <a:r>
              <a:rPr lang="en-US" sz="2000" dirty="0"/>
              <a:t>      templates/</a:t>
            </a:r>
          </a:p>
          <a:p>
            <a:r>
              <a:rPr lang="en-US" sz="2000" dirty="0"/>
              <a:t>      tasks/</a:t>
            </a:r>
          </a:p>
          <a:p>
            <a:r>
              <a:rPr lang="en-US" sz="2000" dirty="0"/>
              <a:t>      handlers/</a:t>
            </a:r>
          </a:p>
          <a:p>
            <a:r>
              <a:rPr lang="en-US" sz="2000" dirty="0"/>
              <a:t>      vars/</a:t>
            </a:r>
          </a:p>
          <a:p>
            <a:r>
              <a:rPr lang="en-US" sz="2000" dirty="0"/>
              <a:t>      defaults/</a:t>
            </a:r>
          </a:p>
          <a:p>
            <a:r>
              <a:rPr lang="en-US" sz="2000" dirty="0"/>
              <a:t>      meta/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F6988-4EF8-4F56-B120-0EBB02FFC2FB}"/>
              </a:ext>
            </a:extLst>
          </p:cNvPr>
          <p:cNvSpPr txBox="1"/>
          <p:nvPr/>
        </p:nvSpPr>
        <p:spPr>
          <a:xfrm>
            <a:off x="3251200" y="1082477"/>
            <a:ext cx="17892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Apache/</a:t>
            </a:r>
          </a:p>
          <a:p>
            <a:r>
              <a:rPr lang="en-US" sz="2000" dirty="0"/>
              <a:t>      files/</a:t>
            </a:r>
          </a:p>
          <a:p>
            <a:r>
              <a:rPr lang="en-US" sz="2000" dirty="0"/>
              <a:t>      templates/</a:t>
            </a:r>
          </a:p>
          <a:p>
            <a:r>
              <a:rPr lang="en-US" sz="2000" dirty="0"/>
              <a:t>      tasks/</a:t>
            </a:r>
          </a:p>
          <a:p>
            <a:r>
              <a:rPr lang="en-US" sz="2000" dirty="0"/>
              <a:t>      handlers/</a:t>
            </a:r>
          </a:p>
          <a:p>
            <a:r>
              <a:rPr lang="en-US" sz="2000" dirty="0"/>
              <a:t>      vars/</a:t>
            </a:r>
          </a:p>
          <a:p>
            <a:r>
              <a:rPr lang="en-US" sz="2000" dirty="0"/>
              <a:t>      defaults/</a:t>
            </a:r>
          </a:p>
          <a:p>
            <a:r>
              <a:rPr lang="en-US" sz="2000" dirty="0"/>
              <a:t>      meta/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585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800" y="1143001"/>
            <a:ext cx="4591594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2"/>
              </a:solidFill>
              <a:latin typeface="Overpass" charset="0"/>
              <a:ea typeface="Overpass" charset="0"/>
              <a:cs typeface="Overpass" charset="0"/>
            </a:endParaRP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00" y="2145573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094" y="2061865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Automate What????</a:t>
            </a:r>
          </a:p>
        </p:txBody>
      </p:sp>
    </p:spTree>
    <p:extLst>
      <p:ext uri="{BB962C8B-B14F-4D97-AF65-F5344CB8AC3E}">
        <p14:creationId xmlns:p14="http://schemas.microsoft.com/office/powerpoint/2010/main" val="137919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77AA1-CAD9-4F59-BA02-B09AB1D3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EFD85-03E9-4FF5-933D-84AC05BD5B96}"/>
              </a:ext>
            </a:extLst>
          </p:cNvPr>
          <p:cNvSpPr txBox="1"/>
          <p:nvPr/>
        </p:nvSpPr>
        <p:spPr>
          <a:xfrm>
            <a:off x="826650" y="1050472"/>
            <a:ext cx="709040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</a:t>
            </a:r>
            <a:r>
              <a:rPr lang="en-US" sz="2800" dirty="0" err="1"/>
              <a:t>site.yml</a:t>
            </a:r>
            <a:endParaRPr lang="en-US" sz="2800" dirty="0"/>
          </a:p>
          <a:p>
            <a:r>
              <a:rPr lang="en-US" sz="2800" dirty="0"/>
              <a:t>---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name: Execute common and apache role</a:t>
            </a:r>
          </a:p>
          <a:p>
            <a:r>
              <a:rPr lang="en-US" sz="2800" dirty="0"/>
              <a:t>    hosts: web</a:t>
            </a:r>
          </a:p>
          <a:p>
            <a:r>
              <a:rPr lang="en-US" sz="2800" dirty="0"/>
              <a:t>    roles:</a:t>
            </a:r>
          </a:p>
          <a:p>
            <a:r>
              <a:rPr lang="en-US" sz="2800" dirty="0"/>
              <a:t>        - common</a:t>
            </a:r>
          </a:p>
          <a:p>
            <a:r>
              <a:rPr lang="en-US" sz="2800" dirty="0"/>
              <a:t>        - apache</a:t>
            </a:r>
          </a:p>
        </p:txBody>
      </p:sp>
    </p:spTree>
    <p:extLst>
      <p:ext uri="{BB962C8B-B14F-4D97-AF65-F5344CB8AC3E}">
        <p14:creationId xmlns:p14="http://schemas.microsoft.com/office/powerpoint/2010/main" val="3378481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5 : Roles</a:t>
            </a:r>
          </a:p>
        </p:txBody>
      </p:sp>
    </p:spTree>
    <p:extLst>
      <p:ext uri="{BB962C8B-B14F-4D97-AF65-F5344CB8AC3E}">
        <p14:creationId xmlns:p14="http://schemas.microsoft.com/office/powerpoint/2010/main" val="1371599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65B58-157A-4378-BA8C-9FC1F2069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sz="2000" b="1" dirty="0"/>
              <a:t>It's easy to get started</a:t>
            </a:r>
            <a:br>
              <a:rPr lang="en-US" sz="2000" dirty="0"/>
            </a:br>
            <a:r>
              <a:rPr lang="en-US" sz="2000" dirty="0"/>
              <a:t>ansible.com/get-started</a:t>
            </a:r>
          </a:p>
          <a:p>
            <a:pPr marL="285750" indent="-285750"/>
            <a:r>
              <a:rPr lang="en-US" sz="2000" b="1" dirty="0"/>
              <a:t>Join the Ansible community</a:t>
            </a:r>
            <a:br>
              <a:rPr lang="en-US" sz="2000" dirty="0"/>
            </a:br>
            <a:r>
              <a:rPr lang="en-US" sz="2000" dirty="0"/>
              <a:t>ansible.com/community</a:t>
            </a:r>
          </a:p>
          <a:p>
            <a:pPr marL="285750" indent="-285750"/>
            <a:r>
              <a:rPr lang="en-US" sz="2000" b="1" dirty="0"/>
              <a:t>Would you like to learn a lot more?</a:t>
            </a:r>
            <a:br>
              <a:rPr lang="en-US" sz="2000" dirty="0"/>
            </a:br>
            <a:r>
              <a:rPr lang="en-US" sz="2000" dirty="0"/>
              <a:t>redhat.com/</a:t>
            </a:r>
            <a:r>
              <a:rPr lang="en-US" sz="2000" dirty="0" err="1"/>
              <a:t>en</a:t>
            </a:r>
            <a:r>
              <a:rPr lang="en-US" sz="2000" dirty="0"/>
              <a:t>/services/training/do407-automation-ansible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5B8E1-01CE-42AF-9B24-13AA7BAE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58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Introduction to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727189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6FA1BF-42F2-47F7-9878-D69CE63F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02901"/>
            <a:ext cx="7490700" cy="3999244"/>
          </a:xfrm>
        </p:spPr>
        <p:txBody>
          <a:bodyPr/>
          <a:lstStyle/>
          <a:p>
            <a:pPr marL="342900" indent="-342900"/>
            <a:r>
              <a:rPr lang="en-US" sz="2000" dirty="0"/>
              <a:t>What is Ansible Tower</a:t>
            </a:r>
          </a:p>
          <a:p>
            <a:pPr marL="342900" indent="-342900"/>
            <a:r>
              <a:rPr lang="en-US" sz="2000" dirty="0"/>
              <a:t>How Ansible Tower Works</a:t>
            </a:r>
          </a:p>
          <a:p>
            <a:pPr marL="342900" indent="-342900"/>
            <a:r>
              <a:rPr lang="en-US" sz="2000" dirty="0"/>
              <a:t>Installing Ansible Tower</a:t>
            </a:r>
          </a:p>
          <a:p>
            <a:pPr marL="342900" indent="-342900"/>
            <a:r>
              <a:rPr lang="en-US" sz="2000" dirty="0"/>
              <a:t>Key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0639F9-A87D-4589-BDFF-8C8ADA98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0290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You Will Learn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806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61E9A7-681C-45C7-B147-A269401FB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1241651"/>
            <a:ext cx="7490700" cy="3360494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 Tower is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framework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controlling, securing and managing your Ansible automation – with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and RESTful API</a:t>
            </a:r>
          </a:p>
          <a:p>
            <a:pPr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keeps environments secure, and teams efficient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Non-privileged users can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safely deploy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entire applications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push-button deployment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Ansible automations are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centrally logged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auditability and compliance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67B958-7ED8-4651-A831-D8250DF7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71343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Ansible Tower?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89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837B74-948B-4FDD-BED6-4D5A43FA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Platform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B9798-FEB6-4550-97C4-4973B3AE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" y="510166"/>
            <a:ext cx="9118532" cy="42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32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45BD57-AFCF-4E26-83A7-DBB80C15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Installing Ansible Tower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7A3B7-6F0F-40CD-958F-CAACAD27BF00}"/>
              </a:ext>
            </a:extLst>
          </p:cNvPr>
          <p:cNvSpPr txBox="1"/>
          <p:nvPr/>
        </p:nvSpPr>
        <p:spPr>
          <a:xfrm>
            <a:off x="180870" y="694313"/>
            <a:ext cx="86214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Download the latest Ansible Tower package</a:t>
            </a:r>
          </a:p>
          <a:p>
            <a:r>
              <a:rPr lang="en-US" sz="1600" b="1" dirty="0"/>
              <a:t>$ curl -O </a:t>
            </a:r>
            <a:r>
              <a:rPr lang="en-US" sz="1600" b="1" dirty="0">
                <a:hlinkClick r:id="rId2"/>
              </a:rPr>
              <a:t>https://releases.ansible.com/ansible-tower/setup-bundle/ansible-tower-setup-bundle-latest.el7.tar.gz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Untar</a:t>
            </a:r>
            <a:r>
              <a:rPr lang="en-US" sz="1600" dirty="0"/>
              <a:t> and unzip the package file</a:t>
            </a:r>
          </a:p>
          <a:p>
            <a:r>
              <a:rPr lang="en-US" sz="1600" b="1" dirty="0"/>
              <a:t>$ tar </a:t>
            </a:r>
            <a:r>
              <a:rPr lang="en-US" sz="1600" b="1" dirty="0" err="1"/>
              <a:t>xvfz</a:t>
            </a:r>
            <a:r>
              <a:rPr lang="en-US" sz="1600" b="1" dirty="0"/>
              <a:t> /</a:t>
            </a:r>
            <a:r>
              <a:rPr lang="en-US" sz="1600" b="1" dirty="0" err="1"/>
              <a:t>tmp</a:t>
            </a:r>
            <a:r>
              <a:rPr lang="en-US" sz="1600" b="1" dirty="0"/>
              <a:t>/ansible-tower-setup-</a:t>
            </a:r>
            <a:r>
              <a:rPr lang="en-US" sz="1600" dirty="0"/>
              <a:t> (Name of tar file that was downloaded)*</a:t>
            </a:r>
          </a:p>
          <a:p>
            <a:endParaRPr lang="en-US" sz="1600" dirty="0"/>
          </a:p>
          <a:p>
            <a:r>
              <a:rPr lang="en-US" sz="1600" dirty="0"/>
              <a:t>Change directories into the ansible tower package</a:t>
            </a:r>
          </a:p>
          <a:p>
            <a:r>
              <a:rPr lang="en-US" sz="1600" b="1" dirty="0"/>
              <a:t>$ cd /</a:t>
            </a:r>
            <a:r>
              <a:rPr lang="en-US" sz="1600" b="1" dirty="0" err="1"/>
              <a:t>tmp</a:t>
            </a:r>
            <a:r>
              <a:rPr lang="en-US" sz="1600" b="1" dirty="0"/>
              <a:t>/ansible-tower-setup</a:t>
            </a:r>
          </a:p>
          <a:p>
            <a:endParaRPr lang="en-US" sz="1600" b="1" dirty="0"/>
          </a:p>
          <a:p>
            <a:r>
              <a:rPr lang="en-US" sz="1600" dirty="0"/>
              <a:t>Using an editor of your choice, open the inventory file</a:t>
            </a:r>
          </a:p>
          <a:p>
            <a:r>
              <a:rPr lang="en-US" sz="1600" b="1" dirty="0"/>
              <a:t>$ vi inventory</a:t>
            </a:r>
            <a:endParaRPr lang="en-US" sz="1600" dirty="0"/>
          </a:p>
          <a:p>
            <a:r>
              <a:rPr lang="en-US" sz="1600" dirty="0"/>
              <a:t>Fill a few variables out in an inventory file: </a:t>
            </a:r>
            <a:r>
              <a:rPr lang="en-US" sz="1600" b="1" dirty="0" err="1"/>
              <a:t>admin_password</a:t>
            </a:r>
            <a:r>
              <a:rPr lang="en-US" sz="1600" b="1" dirty="0"/>
              <a:t>, </a:t>
            </a:r>
            <a:r>
              <a:rPr lang="en-US" sz="1600" b="1" dirty="0" err="1"/>
              <a:t>rabbitmq_password</a:t>
            </a:r>
            <a:r>
              <a:rPr lang="en-US" sz="1600" b="1" dirty="0"/>
              <a:t>, </a:t>
            </a:r>
            <a:r>
              <a:rPr lang="en-US" sz="1600" b="1" dirty="0" err="1"/>
              <a:t>pg_password</a:t>
            </a:r>
            <a:endParaRPr lang="en-US" sz="1600" b="1" dirty="0"/>
          </a:p>
          <a:p>
            <a:endParaRPr lang="en-US" sz="1600" dirty="0"/>
          </a:p>
          <a:p>
            <a:r>
              <a:rPr lang="en-US" sz="1600" dirty="0"/>
              <a:t>Run the Ansible Tower setup script</a:t>
            </a:r>
          </a:p>
          <a:p>
            <a:r>
              <a:rPr lang="en-US" sz="1600" b="1" dirty="0"/>
              <a:t>$ </a:t>
            </a:r>
            <a:r>
              <a:rPr lang="en-US" sz="1600" b="1" dirty="0" err="1"/>
              <a:t>sudo</a:t>
            </a:r>
            <a:r>
              <a:rPr lang="en-US" sz="1600" b="1" dirty="0"/>
              <a:t> ./setup.sh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50610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04A73E-C146-4ABB-AC8A-9A5AD790D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13433"/>
            <a:ext cx="7490700" cy="3595718"/>
          </a:xfrm>
        </p:spPr>
        <p:txBody>
          <a:bodyPr/>
          <a:lstStyle/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Hat Enterprise Linux (RHEL) 7 (and select derivatives), Ubuntu 14.04 64-bit, and Ubuntu 16.04 LTS 64-bit support required (kernel and runtime).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currently supported version of Mozilla Firefox or Google Chrome.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GB RAM minimum (4+ GB RAM highly recommended)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GB of dedicated hard disk space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9DBD56-26B2-4FB7-B240-B81C16CA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4309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Server Requirements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92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Installing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1882362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B7C14-FA64-4B58-B755-9069BC38EFE3}"/>
              </a:ext>
            </a:extLst>
          </p:cNvPr>
          <p:cNvSpPr txBox="1"/>
          <p:nvPr/>
        </p:nvSpPr>
        <p:spPr>
          <a:xfrm>
            <a:off x="3600419" y="281354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89727-FBFF-4DF4-A82E-437D2B9A5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9" y="854813"/>
            <a:ext cx="3208815" cy="1385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C73B4-F846-419E-9E19-B3B95EC57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950" y="803464"/>
            <a:ext cx="3430404" cy="138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3722C-744B-4495-9018-3BCEA025D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484" y="553374"/>
            <a:ext cx="2592516" cy="1827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1E815F-AC5F-4055-91BC-060E3C85E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08" y="2240781"/>
            <a:ext cx="3208815" cy="1305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94E513-7757-4AEC-94DC-54F25CDAF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9724" y="2190541"/>
            <a:ext cx="3010814" cy="1305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94F79B-B3C4-4A9C-A608-4E319E02A4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0538" y="2301070"/>
            <a:ext cx="2833462" cy="130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C0A3F-38FE-422C-BD9D-17D3DA84A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52659"/>
            <a:ext cx="7490700" cy="3756492"/>
          </a:xfrm>
        </p:spPr>
        <p:txBody>
          <a:bodyPr/>
          <a:lstStyle/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and User Interface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Base -- Organizations, Teams &amp; Users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Inventories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&amp; Jobs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Based Access Control (RBAC)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A7E10E-6F48-49E7-A0C5-7945AB3D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5265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Key Features of Ansible Tower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64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7DF3B4-2FA4-4AAD-A6CF-27E14F4B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7275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Dashboard and User Interface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E2F4B-B040-4B83-8E79-7AF9FCBE4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81" y="505808"/>
            <a:ext cx="5807948" cy="417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80341-D1D9-461F-B10E-31412A03A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039" y="683287"/>
            <a:ext cx="7490700" cy="3918857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account to access Ansible Tower and its services given the permissions granted to it.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logical collection of users, teams, projects, inventories and more. All entities belong to an organization with the exception of users.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a means to implement role-based access control schemes and delegate responsibilities across organizations.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A94F8-E863-46DB-8C8B-2DE7BF95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8328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User Base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3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E9E1AB-7905-4352-B8D9-E4EA31022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58846"/>
            <a:ext cx="7490700" cy="3812669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 are utilized by Ansible Tower for authentication with various external resources: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machines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run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Syncing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project content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systems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and managing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devices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management of various credentials allows end users to leverage a secret without ever exposing that secret to them.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A51DC-2151-4CBD-8CCC-40CB60FA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8280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Credentials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95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65D36-E818-43E8-B944-92B4A3CD4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28702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is a collection of hosts (nodes) with associated data and groupings that Ansible Tower can connect to and manage.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(nodes)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Inventory-specific data (variables)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or dynamic sources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B1FBA-8C05-4380-AE81-E6918235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Inventory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75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C24AA-872B-4072-8520-91C8C10A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28218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 is a logical collection of Ansible Playbooks, represented in Ansible Tower.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manage Playbooks and Playbook directories by placing them in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management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supported by Ansible Tower, including Git, Subversion, and Mercurial.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9D8AE-196C-4B0F-84CD-2411DA9C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124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48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8FD188-140A-40D3-B945-55D71DFF8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467930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template is a definition and set of parameters for running an Ansible Playbook.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are useful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same job many times and encourage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Ansible Playbook content and collaboration between teams.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4A1D8D-1169-4963-8FF5-72617568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9285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 Templates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91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A2E15-DA53-4D72-A49E-D180E4DD6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is an instance of Ansible Tower launching an Ansible Playbook against an inventory of hosts.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results can be easily viewed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the standard out for a more in-depth look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24F2A2-6942-4734-B5D0-3CA33785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73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93EEFE-146C-44E1-875B-62AAB88E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944" y="688364"/>
            <a:ext cx="7490700" cy="1883386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Controls (RBAC) are built into Ansible Tower and allow administrators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access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server inventories, organizations, and more. These controls allow Ansible Tower to help you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security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your Ansible automation.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77D86C-3910-46D2-A7AE-ECC3B201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 Based Access Control (RBAC)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BB71A-32D8-44B6-A168-6A9C475E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2166674"/>
            <a:ext cx="3409261" cy="22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09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Configuring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22858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799" y="1143001"/>
            <a:ext cx="4836459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language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Playbooks</a:t>
            </a:r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. 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Enterprise framework for controlling, securing and managing your automation –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Tower</a:t>
            </a: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6" y="2235570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5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1CBFAA-3138-48D5-80EB-AE63E97C6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inventory is a script that queries a service, like a cloud provider API or a management application. This data is formatted in an Ansible-specific JSON data structure and is used in lieu of static inventory files.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 are generated based on host metadata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 of truth saves time, avoids duplication and reduces human error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and static inventory sources can be used together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081040-34F9-4296-8897-146A43AB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Dynamic Inventory in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2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E3852-D2CB-4CCF-B406-7C62157F7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39232"/>
            <a:ext cx="7490700" cy="3440881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Status Updates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Stream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Notifications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and Track Your Inventory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Service IT (User Surveys)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Command Execution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Logging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Multi-Playbook Workflows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92851-B9C4-4AC8-AA03-2C9BAD5A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More with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68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FF632-3A39-4547-A75F-DE1632B10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914" y="869868"/>
            <a:ext cx="8166675" cy="3067500"/>
          </a:xfrm>
        </p:spPr>
        <p:txBody>
          <a:bodyPr/>
          <a:lstStyle/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easy to get started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ansible.com/get-started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Ansible Tower for free: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ansible.com/tower-trial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you like to learn a lot more?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redhat.com/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/services/training/do409-automation-ansible-ii-ansible-tower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F5B457-EFAA-4BE7-B88E-048DE487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1578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Creating and Running</a:t>
            </a:r>
          </a:p>
          <a:p>
            <a:pPr algn="ctr"/>
            <a:r>
              <a:rPr lang="en-US" sz="4000"/>
              <a:t>Job Template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69008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sp>
        <p:nvSpPr>
          <p:cNvPr id="1174" name="Shape 1174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plus.google.com/+RedHat</a:t>
            </a:r>
          </a:p>
        </p:txBody>
      </p:sp>
      <p:sp>
        <p:nvSpPr>
          <p:cNvPr id="1175" name="Shape 1175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linkedin.com/company/red-hat</a:t>
            </a:r>
          </a:p>
        </p:txBody>
      </p:sp>
      <p:sp>
        <p:nvSpPr>
          <p:cNvPr id="1176" name="Shape 1176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youtube.com/user/RedHatVideos</a:t>
            </a:r>
          </a:p>
        </p:txBody>
      </p:sp>
      <p:sp>
        <p:nvSpPr>
          <p:cNvPr id="1177" name="Shape 1177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facebook.com/redhatinc</a:t>
            </a:r>
          </a:p>
        </p:txBody>
      </p:sp>
      <p:sp>
        <p:nvSpPr>
          <p:cNvPr id="1178" name="Shape 1178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twitter.com/RedHatNews</a:t>
            </a:r>
          </a:p>
        </p:txBody>
      </p:sp>
    </p:spTree>
    <p:extLst>
      <p:ext uri="{BB962C8B-B14F-4D97-AF65-F5344CB8AC3E}">
        <p14:creationId xmlns:p14="http://schemas.microsoft.com/office/powerpoint/2010/main" val="2091150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43359-A623-421A-B17C-BE25BD6B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43" y="0"/>
            <a:ext cx="7338263" cy="47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7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1165861" y="1052581"/>
            <a:ext cx="2264553" cy="1176269"/>
          </a:xfrm>
        </p:spPr>
        <p:txBody>
          <a:bodyPr>
            <a:normAutofit/>
          </a:bodyPr>
          <a:lstStyle/>
          <a:p>
            <a:pPr algn="ctr"/>
            <a:r>
              <a:rPr lang="en-US" sz="150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SIMPLE</a:t>
            </a: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3334057" y="1089531"/>
            <a:ext cx="2260712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POWERFUL</a:t>
            </a: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5683723" y="1089531"/>
            <a:ext cx="2136089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Agentless</a:t>
            </a: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3589830" y="2555677"/>
            <a:ext cx="1938052" cy="180083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Configuration management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App deployment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Workflow orchestration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Orchestrate the app lifecycle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1476315" y="2544962"/>
            <a:ext cx="1857743" cy="18966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Human readable automation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No special coding skills needed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Tasks executed in order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Get productive quickly</a:t>
            </a:r>
            <a:endParaRPr lang="en-US" sz="18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4" name="AutoShape 4"/>
          <p:cNvSpPr>
            <a:spLocks/>
          </p:cNvSpPr>
          <p:nvPr/>
        </p:nvSpPr>
        <p:spPr bwMode="auto">
          <a:xfrm>
            <a:off x="5862925" y="2546152"/>
            <a:ext cx="1905000" cy="189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Agentless architecture</a:t>
            </a: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Uses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OpenSSH</a:t>
            </a: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 &amp;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WinRM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More efficient &amp; more secure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305482" y="1714500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600700" y="1779984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32" y="1200150"/>
            <a:ext cx="374018" cy="571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05" y="1200150"/>
            <a:ext cx="396109" cy="514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92" y="1257300"/>
            <a:ext cx="530159" cy="515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AD7065-D26A-440A-9AB0-C66A3D25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1"/>
            <a:ext cx="7270376" cy="45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7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3AD26-4408-4478-9CC1-292819B9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73277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724384-E0E3-4FCA-806F-7D4653F00F4F}"/>
              </a:ext>
            </a:extLst>
          </p:cNvPr>
          <p:cNvSpPr/>
          <p:nvPr/>
        </p:nvSpPr>
        <p:spPr>
          <a:xfrm>
            <a:off x="80387" y="2019719"/>
            <a:ext cx="1738365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4DB32-3953-4E79-88EA-51A63DEA0718}"/>
              </a:ext>
            </a:extLst>
          </p:cNvPr>
          <p:cNvSpPr/>
          <p:nvPr/>
        </p:nvSpPr>
        <p:spPr>
          <a:xfrm>
            <a:off x="80387" y="3044651"/>
            <a:ext cx="1969477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46A1E2-BDBF-4125-86EC-D0C3883949DB}"/>
              </a:ext>
            </a:extLst>
          </p:cNvPr>
          <p:cNvSpPr/>
          <p:nvPr/>
        </p:nvSpPr>
        <p:spPr>
          <a:xfrm>
            <a:off x="40193" y="4079631"/>
            <a:ext cx="2049864" cy="3114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12931</TotalTime>
  <Words>2365</Words>
  <Application>Microsoft Office PowerPoint</Application>
  <PresentationFormat>On-screen Show (16:9)</PresentationFormat>
  <Paragraphs>384</Paragraphs>
  <Slides>65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Overpass</vt:lpstr>
      <vt:lpstr>Courier New</vt:lpstr>
      <vt:lpstr>Proxima Nova</vt:lpstr>
      <vt:lpstr>Arial</vt:lpstr>
      <vt:lpstr>Times New Roman</vt:lpstr>
      <vt:lpstr>simple-light-2</vt:lpstr>
      <vt:lpstr>Content</vt:lpstr>
      <vt:lpstr>Title</vt:lpstr>
      <vt:lpstr>Ansible and Ansible Tower</vt:lpstr>
      <vt:lpstr>PowerPoint Presentation</vt:lpstr>
      <vt:lpstr>WHAT IS ANSIBLE?</vt:lpstr>
      <vt:lpstr>WHAT IS ANSIBLE?</vt:lpstr>
      <vt:lpstr>PowerPoint Presentation</vt:lpstr>
      <vt:lpstr>WHAT IS ANSIBLE?</vt:lpstr>
      <vt:lpstr>SIMPLE</vt:lpstr>
      <vt:lpstr>PowerPoint Presentation</vt:lpstr>
      <vt:lpstr>PowerPoint Presentation</vt:lpstr>
      <vt:lpstr>Lab Location</vt:lpstr>
      <vt:lpstr>PowerPoint Presentation</vt:lpstr>
      <vt:lpstr>How ANSIBLE Works – Simplicity – Command Line</vt:lpstr>
      <vt:lpstr>How ANSIBLE Works – Simplicity - playbook</vt:lpstr>
      <vt:lpstr>How ANSIBLE Works – Inventory file example</vt:lpstr>
      <vt:lpstr>How ANSIBLE Works – Playbook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ANSIBLE Works – at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Project with Embedded Roles Example</vt:lpstr>
      <vt:lpstr>Project with Embedded Roles Example</vt:lpstr>
      <vt:lpstr>PowerPoint Presentation</vt:lpstr>
      <vt:lpstr>Next Steps</vt:lpstr>
      <vt:lpstr>PowerPoint Presentation</vt:lpstr>
      <vt:lpstr>What You Will Learn</vt:lpstr>
      <vt:lpstr>What is Ansible Tower?</vt:lpstr>
      <vt:lpstr>Platform Overview</vt:lpstr>
      <vt:lpstr>Installing Ansible Tower</vt:lpstr>
      <vt:lpstr>Server Requirements</vt:lpstr>
      <vt:lpstr>PowerPoint Presentation</vt:lpstr>
      <vt:lpstr>Key Features of Ansible Tower</vt:lpstr>
      <vt:lpstr>Dashboard and User Interface</vt:lpstr>
      <vt:lpstr>User Base</vt:lpstr>
      <vt:lpstr>Credentials</vt:lpstr>
      <vt:lpstr>Inventory</vt:lpstr>
      <vt:lpstr>Projects</vt:lpstr>
      <vt:lpstr>Job Templates</vt:lpstr>
      <vt:lpstr>Jobs </vt:lpstr>
      <vt:lpstr>Role Based Access Control (RBAC) </vt:lpstr>
      <vt:lpstr>PowerPoint Presentation</vt:lpstr>
      <vt:lpstr>Dynamic Inventory in Ansible Tower </vt:lpstr>
      <vt:lpstr>More with Ansible Tower </vt:lpstr>
      <vt:lpstr>Next Steps </vt:lpstr>
      <vt:lpstr>PowerPoint Presentation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AUTOMATION USING  DOCKER, KUBERNETES AND OPENSHIFT</dc:title>
  <dc:subject/>
  <dc:creator/>
  <cp:keywords/>
  <dc:description/>
  <cp:lastModifiedBy>jgarrett</cp:lastModifiedBy>
  <cp:revision>115</cp:revision>
  <dcterms:modified xsi:type="dcterms:W3CDTF">2019-05-23T14:45:17Z</dcterms:modified>
  <cp:category/>
</cp:coreProperties>
</file>